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sldIdLst>
    <p:sldId id="256" r:id="rId2"/>
    <p:sldId id="263" r:id="rId3"/>
    <p:sldId id="257" r:id="rId4"/>
    <p:sldId id="258" r:id="rId5"/>
    <p:sldId id="262" r:id="rId6"/>
    <p:sldId id="264" r:id="rId7"/>
    <p:sldId id="265" r:id="rId8"/>
    <p:sldId id="266"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31" autoAdjust="0"/>
    <p:restoredTop sz="94660"/>
  </p:normalViewPr>
  <p:slideViewPr>
    <p:cSldViewPr snapToGrid="0">
      <p:cViewPr>
        <p:scale>
          <a:sx n="95" d="100"/>
          <a:sy n="95" d="100"/>
        </p:scale>
        <p:origin x="-101" y="-4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609600" y="3699804"/>
            <a:ext cx="110744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609600" y="1433732"/>
            <a:ext cx="110744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951501" y="3550126"/>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6278099" y="3550126"/>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6053797" y="3526302"/>
            <a:ext cx="6096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7793D309-6B34-4B0D-B8FA-E32D65E5A5FC}" type="datetimeFigureOut">
              <a:rPr lang="ru-RU" smtClean="0"/>
              <a:t>16.10.2023</a:t>
            </a:fld>
            <a:endParaRPr lang="ru-RU"/>
          </a:p>
        </p:txBody>
      </p:sp>
      <p:sp>
        <p:nvSpPr>
          <p:cNvPr id="16" name="Номер слайда 15"/>
          <p:cNvSpPr>
            <a:spLocks noGrp="1"/>
          </p:cNvSpPr>
          <p:nvPr>
            <p:ph type="sldNum" sz="quarter" idx="11"/>
          </p:nvPr>
        </p:nvSpPr>
        <p:spPr/>
        <p:txBody>
          <a:bodyPr/>
          <a:lstStyle/>
          <a:p>
            <a:fld id="{51831D3C-4385-4001-96D3-7FD49D318B41}" type="slidenum">
              <a:rPr lang="ru-RU" smtClean="0"/>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609600" y="1524000"/>
            <a:ext cx="109728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7793D309-6B34-4B0D-B8FA-E32D65E5A5FC}" type="datetimeFigureOut">
              <a:rPr lang="ru-RU" smtClean="0"/>
              <a:t>16.10.2023</a:t>
            </a:fld>
            <a:endParaRPr lang="ru-RU"/>
          </a:p>
        </p:txBody>
      </p:sp>
      <p:sp>
        <p:nvSpPr>
          <p:cNvPr id="15" name="Номер слайда 14"/>
          <p:cNvSpPr>
            <a:spLocks noGrp="1"/>
          </p:cNvSpPr>
          <p:nvPr>
            <p:ph type="sldNum" sz="quarter" idx="15"/>
          </p:nvPr>
        </p:nvSpPr>
        <p:spPr/>
        <p:txBody>
          <a:bodyPr/>
          <a:lstStyle>
            <a:lvl1pPr algn="ctr">
              <a:defRPr/>
            </a:lvl1pPr>
          </a:lstStyle>
          <a:p>
            <a:fld id="{51831D3C-4385-4001-96D3-7FD49D318B41}" type="slidenum">
              <a:rPr lang="ru-RU" smtClean="0"/>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7793D309-6B34-4B0D-B8FA-E32D65E5A5FC}" type="datetimeFigureOut">
              <a:rPr lang="ru-RU" smtClean="0"/>
              <a:t>16.10.2023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1831D3C-4385-4001-96D3-7FD49D318B41}" type="slidenum">
              <a:rPr lang="ru-RU" smtClean="0"/>
              <a:t>‹#›</a:t>
            </a:fld>
            <a:endParaRPr lang="ru-RU"/>
          </a:p>
        </p:txBody>
      </p:sp>
      <p:sp>
        <p:nvSpPr>
          <p:cNvPr id="2" name="Заголовок 1"/>
          <p:cNvSpPr>
            <a:spLocks noGrp="1"/>
          </p:cNvSpPr>
          <p:nvPr>
            <p:ph type="title"/>
          </p:nvPr>
        </p:nvSpPr>
        <p:spPr>
          <a:xfrm>
            <a:off x="914400" y="3505200"/>
            <a:ext cx="105664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4958864"/>
            <a:ext cx="105664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914400" y="4916993"/>
            <a:ext cx="105664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7793D309-6B34-4B0D-B8FA-E32D65E5A5FC}" type="datetimeFigureOut">
              <a:rPr lang="ru-RU" smtClean="0"/>
              <a:t>16.10.2023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1831D3C-4385-4001-96D3-7FD49D318B41}"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Объект 10"/>
          <p:cNvSpPr>
            <a:spLocks noGrp="1"/>
          </p:cNvSpPr>
          <p:nvPr>
            <p:ph sz="half" idx="1"/>
          </p:nvPr>
        </p:nvSpPr>
        <p:spPr>
          <a:xfrm>
            <a:off x="609600" y="1524000"/>
            <a:ext cx="5413248"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6197600" y="1524000"/>
            <a:ext cx="5413248"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51831D3C-4385-4001-96D3-7FD49D318B41}" type="slidenum">
              <a:rPr lang="ru-RU" smtClean="0"/>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7793D309-6B34-4B0D-B8FA-E32D65E5A5FC}" type="datetimeFigureOut">
              <a:rPr lang="ru-RU" smtClean="0"/>
              <a:t>16.10.2023</a:t>
            </a:fld>
            <a:endParaRPr lang="ru-RU"/>
          </a:p>
        </p:txBody>
      </p:sp>
      <p:sp>
        <p:nvSpPr>
          <p:cNvPr id="3" name="Текст 2"/>
          <p:cNvSpPr>
            <a:spLocks noGrp="1"/>
          </p:cNvSpPr>
          <p:nvPr>
            <p:ph type="body" idx="1"/>
          </p:nvPr>
        </p:nvSpPr>
        <p:spPr>
          <a:xfrm>
            <a:off x="609600" y="1399593"/>
            <a:ext cx="5386917"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Объект 31"/>
          <p:cNvSpPr>
            <a:spLocks noGrp="1"/>
          </p:cNvSpPr>
          <p:nvPr>
            <p:ph sz="half" idx="2"/>
          </p:nvPr>
        </p:nvSpPr>
        <p:spPr>
          <a:xfrm>
            <a:off x="609600" y="2201896"/>
            <a:ext cx="53848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Объект 33"/>
          <p:cNvSpPr>
            <a:spLocks noGrp="1"/>
          </p:cNvSpPr>
          <p:nvPr>
            <p:ph sz="quarter" idx="4"/>
          </p:nvPr>
        </p:nvSpPr>
        <p:spPr>
          <a:xfrm>
            <a:off x="6199717" y="2201896"/>
            <a:ext cx="53848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609600" y="155448"/>
            <a:ext cx="109728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6197600" y="1399593"/>
            <a:ext cx="5386917"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750593" y="2180219"/>
            <a:ext cx="499872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6339840" y="2180219"/>
            <a:ext cx="499872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7793D309-6B34-4B0D-B8FA-E32D65E5A5FC}" type="datetimeFigureOut">
              <a:rPr lang="ru-RU" smtClean="0"/>
              <a:t>16.10.2023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1831D3C-4385-4001-96D3-7FD49D318B41}"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793D309-6B34-4B0D-B8FA-E32D65E5A5FC}" type="datetimeFigureOut">
              <a:rPr lang="ru-RU" smtClean="0"/>
              <a:t>16.10.2023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1831D3C-4385-4001-96D3-7FD49D318B41}"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609600" y="457200"/>
            <a:ext cx="83312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9042400" y="1600200"/>
            <a:ext cx="2645664"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9042400" y="457200"/>
            <a:ext cx="26416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7793D309-6B34-4B0D-B8FA-E32D65E5A5FC}" type="datetimeFigureOut">
              <a:rPr lang="ru-RU" smtClean="0"/>
              <a:t>16.10.2023</a:t>
            </a:fld>
            <a:endParaRPr lang="ru-RU"/>
          </a:p>
        </p:txBody>
      </p:sp>
      <p:sp>
        <p:nvSpPr>
          <p:cNvPr id="9" name="Номер слайда 8"/>
          <p:cNvSpPr>
            <a:spLocks noGrp="1"/>
          </p:cNvSpPr>
          <p:nvPr>
            <p:ph type="sldNum" sz="quarter" idx="15"/>
          </p:nvPr>
        </p:nvSpPr>
        <p:spPr/>
        <p:txBody>
          <a:bodyPr/>
          <a:lstStyle/>
          <a:p>
            <a:fld id="{51831D3C-4385-4001-96D3-7FD49D318B41}" type="slidenum">
              <a:rPr lang="ru-RU" smtClean="0"/>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39200" y="457200"/>
            <a:ext cx="2743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609600" y="457200"/>
            <a:ext cx="80264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8839200" y="1600200"/>
            <a:ext cx="27432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7793D309-6B34-4B0D-B8FA-E32D65E5A5FC}" type="datetimeFigureOut">
              <a:rPr lang="ru-RU" smtClean="0"/>
              <a:t>16.10.2023</a:t>
            </a:fld>
            <a:endParaRPr lang="ru-RU"/>
          </a:p>
        </p:txBody>
      </p:sp>
      <p:sp>
        <p:nvSpPr>
          <p:cNvPr id="9" name="Номер слайда 8"/>
          <p:cNvSpPr>
            <a:spLocks noGrp="1"/>
          </p:cNvSpPr>
          <p:nvPr>
            <p:ph type="sldNum" sz="quarter" idx="11"/>
          </p:nvPr>
        </p:nvSpPr>
        <p:spPr/>
        <p:txBody>
          <a:bodyPr/>
          <a:lstStyle/>
          <a:p>
            <a:fld id="{51831D3C-4385-4001-96D3-7FD49D318B41}" type="slidenum">
              <a:rPr lang="ru-RU" smtClean="0"/>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793D309-6B34-4B0D-B8FA-E32D65E5A5FC}" type="datetimeFigureOut">
              <a:rPr lang="ru-RU" smtClean="0"/>
              <a:t>16.10.2023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1831D3C-4385-4001-96D3-7FD49D318B41}"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793D309-6B34-4B0D-B8FA-E32D65E5A5FC}" type="datetimeFigureOut">
              <a:rPr lang="ru-RU" smtClean="0"/>
              <a:t>16.10.2023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1831D3C-4385-4001-96D3-7FD49D318B41}"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609600" y="1447800"/>
            <a:ext cx="109728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7721600" y="6203667"/>
            <a:ext cx="3454400" cy="384048"/>
          </a:xfrm>
          <a:prstGeom prst="rect">
            <a:avLst/>
          </a:prstGeom>
        </p:spPr>
        <p:txBody>
          <a:bodyPr vert="horz" anchor="ctr" anchorCtr="0"/>
          <a:lstStyle>
            <a:lvl1pPr algn="l" eaLnBrk="1" latinLnBrk="0" hangingPunct="1">
              <a:defRPr kumimoji="0" sz="1200">
                <a:solidFill>
                  <a:schemeClr val="tx2"/>
                </a:solidFill>
              </a:defRPr>
            </a:lvl1pPr>
          </a:lstStyle>
          <a:p>
            <a:fld id="{7793D309-6B34-4B0D-B8FA-E32D65E5A5FC}" type="datetimeFigureOut">
              <a:rPr lang="ru-RU" smtClean="0"/>
              <a:t>16.10.2023</a:t>
            </a:fld>
            <a:endParaRPr lang="ru-RU"/>
          </a:p>
        </p:txBody>
      </p:sp>
      <p:sp>
        <p:nvSpPr>
          <p:cNvPr id="10" name="Нижний колонтитул 9"/>
          <p:cNvSpPr>
            <a:spLocks noGrp="1"/>
          </p:cNvSpPr>
          <p:nvPr>
            <p:ph type="ftr" sz="quarter" idx="3"/>
          </p:nvPr>
        </p:nvSpPr>
        <p:spPr>
          <a:xfrm>
            <a:off x="2844800" y="6203667"/>
            <a:ext cx="47752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11214100" y="6181531"/>
            <a:ext cx="8128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51831D3C-4385-4001-96D3-7FD49D318B41}" type="slidenum">
              <a:rPr lang="ru-RU" smtClean="0"/>
              <a:t>‹#›</a:t>
            </a:fld>
            <a:endParaRPr lang="ru-RU"/>
          </a:p>
        </p:txBody>
      </p:sp>
      <p:sp>
        <p:nvSpPr>
          <p:cNvPr id="5" name="Заголовок 4"/>
          <p:cNvSpPr>
            <a:spLocks noGrp="1"/>
          </p:cNvSpPr>
          <p:nvPr>
            <p:ph type="title"/>
          </p:nvPr>
        </p:nvSpPr>
        <p:spPr>
          <a:xfrm>
            <a:off x="609600" y="152400"/>
            <a:ext cx="109728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57867" y="550040"/>
            <a:ext cx="7766936" cy="4035974"/>
          </a:xfrm>
        </p:spPr>
        <p:txBody>
          <a:bodyPr/>
          <a:lstStyle/>
          <a:p>
            <a:r>
              <a:rPr lang="ru-RU" sz="4400" dirty="0"/>
              <a:t>Лекция №6</a:t>
            </a:r>
            <a:br>
              <a:rPr lang="ru-RU" sz="4400" dirty="0"/>
            </a:br>
            <a:r>
              <a:rPr lang="ru-RU" sz="4400" dirty="0" err="1"/>
              <a:t>Тақырыбы</a:t>
            </a:r>
            <a:r>
              <a:rPr lang="ru-RU" sz="4400" dirty="0"/>
              <a:t>: </a:t>
            </a:r>
            <a:r>
              <a:rPr lang="ru-RU" sz="4400" dirty="0" err="1"/>
              <a:t>Баға</a:t>
            </a:r>
            <a:r>
              <a:rPr lang="ru-RU" sz="4400" dirty="0"/>
              <a:t> </a:t>
            </a:r>
            <a:r>
              <a:rPr lang="ru-RU" sz="4400" dirty="0" err="1"/>
              <a:t>түзеудің</a:t>
            </a:r>
            <a:r>
              <a:rPr lang="ru-RU" sz="4400" dirty="0"/>
              <a:t> </a:t>
            </a:r>
            <a:r>
              <a:rPr lang="ru-RU" sz="4400" dirty="0" err="1"/>
              <a:t>сметалық</a:t>
            </a:r>
            <a:r>
              <a:rPr lang="ru-RU" sz="4400" dirty="0"/>
              <a:t> </a:t>
            </a:r>
            <a:r>
              <a:rPr lang="ru-RU" sz="4400" dirty="0" err="1"/>
              <a:t>нормалар</a:t>
            </a:r>
            <a:r>
              <a:rPr lang="ru-RU" sz="4400" dirty="0"/>
              <a:t> мен </a:t>
            </a:r>
            <a:r>
              <a:rPr lang="ru-RU" sz="4400" dirty="0" err="1"/>
              <a:t>мөлшерлеу</a:t>
            </a:r>
            <a:r>
              <a:rPr lang="ru-RU" sz="4400" dirty="0"/>
              <a:t> </a:t>
            </a:r>
            <a:r>
              <a:rPr lang="ru-RU" sz="4400" dirty="0" err="1"/>
              <a:t>жүйесі</a:t>
            </a:r>
            <a:endParaRPr lang="ru-RU" sz="4400" dirty="0"/>
          </a:p>
        </p:txBody>
      </p:sp>
    </p:spTree>
    <p:extLst>
      <p:ext uri="{BB962C8B-B14F-4D97-AF65-F5344CB8AC3E}">
        <p14:creationId xmlns:p14="http://schemas.microsoft.com/office/powerpoint/2010/main" val="2802172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93152" y="1329910"/>
            <a:ext cx="8946541" cy="5975130"/>
          </a:xfrm>
        </p:spPr>
        <p:txBody>
          <a:bodyPr/>
          <a:lstStyle/>
          <a:p>
            <a:pPr marL="0" indent="0">
              <a:buNone/>
            </a:pPr>
            <a:endParaRPr lang="ru-RU" dirty="0"/>
          </a:p>
          <a:p>
            <a:pPr marL="0" indent="0">
              <a:buNone/>
            </a:pPr>
            <a:endParaRPr lang="ru-RU" b="1" dirty="0"/>
          </a:p>
          <a:p>
            <a:pPr marL="0" indent="0">
              <a:buNone/>
            </a:pPr>
            <a:endParaRPr lang="ru-RU" b="1" dirty="0"/>
          </a:p>
          <a:p>
            <a:pPr marL="0" indent="0">
              <a:buNone/>
            </a:pPr>
            <a:endParaRPr lang="ru-RU" b="1" dirty="0"/>
          </a:p>
          <a:p>
            <a:endParaRPr lang="ru-RU" dirty="0"/>
          </a:p>
        </p:txBody>
      </p:sp>
      <p:sp>
        <p:nvSpPr>
          <p:cNvPr id="6" name="Прямоугольник 5"/>
          <p:cNvSpPr/>
          <p:nvPr/>
        </p:nvSpPr>
        <p:spPr>
          <a:xfrm>
            <a:off x="1361440" y="1412240"/>
            <a:ext cx="9367520" cy="2062103"/>
          </a:xfrm>
          <a:prstGeom prst="rect">
            <a:avLst/>
          </a:prstGeom>
        </p:spPr>
        <p:txBody>
          <a:bodyPr wrap="square">
            <a:spAutoFit/>
          </a:bodyPr>
          <a:lstStyle/>
          <a:p>
            <a:pPr algn="just">
              <a:spcAft>
                <a:spcPts val="0"/>
              </a:spcAft>
            </a:pPr>
            <a:r>
              <a:rPr lang="kk-KZ" sz="3200" b="1" dirty="0">
                <a:latin typeface="Times New Roman" panose="02020603050405020304" pitchFamily="18" charset="0"/>
                <a:ea typeface="Times New Roman" panose="02020603050405020304" pitchFamily="18" charset="0"/>
              </a:rPr>
              <a:t>Лекция жоспары:</a:t>
            </a:r>
            <a:endParaRPr lang="ru-RU" sz="32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571500" algn="l"/>
              </a:tabLst>
            </a:pPr>
            <a:r>
              <a:rPr lang="kk-KZ" sz="3200" dirty="0">
                <a:latin typeface="Times New Roman" panose="02020603050405020304" pitchFamily="18" charset="0"/>
                <a:ea typeface="Times New Roman" panose="02020603050405020304" pitchFamily="18" charset="0"/>
              </a:rPr>
              <a:t>Құрылыстың сметалық нормативтік базасы</a:t>
            </a:r>
            <a:endParaRPr lang="ru-RU" sz="32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571500" algn="l"/>
              </a:tabLst>
            </a:pPr>
            <a:r>
              <a:rPr lang="kk-KZ" sz="3200" dirty="0">
                <a:latin typeface="Times New Roman" panose="02020603050405020304" pitchFamily="18" charset="0"/>
                <a:ea typeface="Times New Roman" panose="02020603050405020304" pitchFamily="18" charset="0"/>
              </a:rPr>
              <a:t>Сметаны құрастыру бойынша әдістемелік құжаттар</a:t>
            </a:r>
            <a:endParaRPr lang="ru-RU"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7642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4960" y="345440"/>
            <a:ext cx="11572239" cy="6441439"/>
          </a:xfrm>
        </p:spPr>
        <p:txBody>
          <a:bodyPr>
            <a:normAutofit fontScale="70000" lnSpcReduction="20000"/>
          </a:bodyPr>
          <a:lstStyle/>
          <a:p>
            <a:pPr lvl="0"/>
            <a:r>
              <a:rPr lang="kk-KZ" b="1" dirty="0"/>
              <a:t>Құрылыстың сметалық нормативтік базасы</a:t>
            </a:r>
            <a:endParaRPr lang="ru-RU" dirty="0"/>
          </a:p>
          <a:p>
            <a:r>
              <a:rPr lang="kk-KZ" dirty="0"/>
              <a:t>Экономикада құрылыстың құнын анықтау ең бастылардың бірі болып табылады, өйткені құрылыс құны дұрыс анықталмаса мердігерлік ұйымдардың әрекетіне және тапсырыс берушінің материалдық жағдайына кері әсерін тигізуі мүмкін. Ал мұның артында бір жағынан үлкен құрылысшылар одағы, ал екінші жағынан салық төлеушілерден жиналатын инвестициялық қаржылар жатады.</a:t>
            </a:r>
            <a:endParaRPr lang="ru-RU" dirty="0"/>
          </a:p>
          <a:p>
            <a:r>
              <a:rPr lang="kk-KZ" dirty="0"/>
              <a:t>	Әрбір дайындалатын өнім түріне белгіленген тәртіп бойынша сату баға өңделіп бекітіледі. Бұл жерде өнімдерді дайындауға кеткен шығындардың құны, жалақы және жоспарланған пайда көрсетіледі.</a:t>
            </a:r>
            <a:endParaRPr lang="ru-RU" dirty="0"/>
          </a:p>
          <a:p>
            <a:r>
              <a:rPr lang="kk-KZ" dirty="0"/>
              <a:t>	Сату бағалар бойынша өнімдерді өткізуге кеткен шығындарды қайтаруға және өндірісті кеңейтуге мүмкіндік береді.</a:t>
            </a:r>
            <a:endParaRPr lang="ru-RU" dirty="0"/>
          </a:p>
          <a:p>
            <a:r>
              <a:rPr lang="kk-KZ" dirty="0"/>
              <a:t>	Құрылыс өнімінің бағалай түрі, яғни смета- құрылыстың жоспарлық немесе сметалық құнын анықтайтын құжат болып табылады.</a:t>
            </a:r>
            <a:endParaRPr lang="ru-RU" dirty="0"/>
          </a:p>
          <a:p>
            <a:r>
              <a:rPr lang="kk-KZ" dirty="0"/>
              <a:t>	Құрылыстың сметалық құнының дәрежесін жоспарлау мемлекеттік нормативтерді пайдалану және өңдеу бойынша орындалады. Осыған байланысты болып:</a:t>
            </a:r>
            <a:endParaRPr lang="ru-RU" dirty="0"/>
          </a:p>
          <a:p>
            <a:r>
              <a:rPr lang="kk-KZ" dirty="0"/>
              <a:t>тарифтік қойылым мен еңбек шығындары; </a:t>
            </a:r>
            <a:endParaRPr lang="ru-RU" dirty="0"/>
          </a:p>
          <a:p>
            <a:r>
              <a:rPr lang="kk-KZ" dirty="0"/>
              <a:t>материалдар шығындары, құрылыс материалдары мен бұйымдарына деген бағалар;</a:t>
            </a:r>
            <a:endParaRPr lang="ru-RU" dirty="0"/>
          </a:p>
          <a:p>
            <a:r>
              <a:rPr lang="kk-KZ" dirty="0"/>
              <a:t>машина уақытының шығындары және машиналарды эксплатациялау бағалары; </a:t>
            </a:r>
            <a:endParaRPr lang="ru-RU" dirty="0"/>
          </a:p>
          <a:p>
            <a:r>
              <a:rPr lang="kk-KZ" dirty="0"/>
              <a:t>құрылыс жүктерін тасымалдау тарифтері;</a:t>
            </a:r>
            <a:endParaRPr lang="ru-RU" dirty="0"/>
          </a:p>
          <a:p>
            <a:r>
              <a:rPr lang="kk-KZ" dirty="0"/>
              <a:t>құрылыс ұйымдарының үстеме және жоспарланбаған шығындары, сонымен қатар құрылысты жүргізу үшін басқа да керек-жарақтардың шығындарының лимиттері.</a:t>
            </a:r>
            <a:endParaRPr lang="ru-RU" dirty="0"/>
          </a:p>
          <a:p>
            <a:r>
              <a:rPr lang="kk-KZ" dirty="0"/>
              <a:t>Аталған нормативтер құрылыстың сметалық құнын анықтауға  арналған базасы болып табылады, яғни сметалық-нормативтік базасы.  </a:t>
            </a:r>
            <a:endParaRPr lang="ru-RU" dirty="0"/>
          </a:p>
          <a:p>
            <a:endParaRPr lang="ru-RU" dirty="0"/>
          </a:p>
        </p:txBody>
      </p:sp>
    </p:spTree>
    <p:extLst>
      <p:ext uri="{BB962C8B-B14F-4D97-AF65-F5344CB8AC3E}">
        <p14:creationId xmlns:p14="http://schemas.microsoft.com/office/powerpoint/2010/main" val="1561265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50240" y="283430"/>
            <a:ext cx="8831297" cy="5975130"/>
          </a:xfrm>
        </p:spPr>
        <p:txBody>
          <a:bodyPr>
            <a:normAutofit/>
          </a:bodyPr>
          <a:lstStyle/>
          <a:p>
            <a:pPr marL="0" indent="0">
              <a:buNone/>
            </a:pPr>
            <a:r>
              <a:rPr lang="ru-RU" dirty="0"/>
              <a:t> </a:t>
            </a:r>
          </a:p>
        </p:txBody>
      </p:sp>
      <p:sp>
        <p:nvSpPr>
          <p:cNvPr id="2" name="Rectangle 2"/>
          <p:cNvSpPr>
            <a:spLocks noChangeArrowheads="1"/>
          </p:cNvSpPr>
          <p:nvPr/>
        </p:nvSpPr>
        <p:spPr bwMode="auto">
          <a:xfrm>
            <a:off x="650240" y="132080"/>
            <a:ext cx="1203495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
        <p:nvSpPr>
          <p:cNvPr id="9" name="Прямоугольник 8"/>
          <p:cNvSpPr/>
          <p:nvPr/>
        </p:nvSpPr>
        <p:spPr>
          <a:xfrm>
            <a:off x="152400" y="762000"/>
            <a:ext cx="11897360" cy="4801314"/>
          </a:xfrm>
          <a:prstGeom prst="rect">
            <a:avLst/>
          </a:prstGeom>
        </p:spPr>
        <p:txBody>
          <a:bodyPr wrap="square">
            <a:spAutoFit/>
          </a:bodyPr>
          <a:lstStyle/>
          <a:p>
            <a:pPr algn="ctr">
              <a:spcAft>
                <a:spcPts val="0"/>
              </a:spcAft>
            </a:pPr>
            <a:r>
              <a:rPr lang="kk-KZ" b="1" dirty="0">
                <a:latin typeface="Times New Roman" panose="02020603050405020304" pitchFamily="18" charset="0"/>
                <a:ea typeface="Times New Roman" panose="02020603050405020304" pitchFamily="18" charset="0"/>
              </a:rPr>
              <a:t>Құрылыста баға құрудың және сметалық нормалаудың негізгі есептері</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Құрылыста баға құрудың және сметалық нормалаудың негізгі есептері:</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қоғамдық қажетті еңбек ақы деңгейіне жақындатылған құрылыс өнімінің сметалық құнын дұрыс анықтауды қамтамассыз ету;</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ғылыми – техникалық прогресті  ынталандыру және құрылыс өнімінің сапасын жоғарлату;</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құрылыстың сметалық құнын төмендетуді қамтамасыз ету және инвестицияның тиімділігін жоғарлату қаржылық  ресурстарды үнемді жарату</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құрылыста ұйымдастыруды, жоспарлауды және қаржыландыруды қамтамасыз ету; орындалған құрылыс –жинақтау жұмыстарға есептеуді жүргізуі;</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нарықтың талаптарына сай болуы;</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Құрылыста баға түзу және  сметалық нормалық құжаттар жүйесіне кіретін сметалық нормалардың түрлері .</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Қүрылыстың сметалық – нормалық құжаттар жүйесіне келесі мемлекеттік нормалар кіреді:</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Техникалық- экономикалық негіздеу сатысында құрылыстың есепті құнын анықтау тәртібі </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Қоғамдық ғимараттар мен имараттардың жабдықтар мен инвенторлар шығындарының сметалық нормалары;</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Құрылыстың смета –нормалық құжаттар жүйе құрамына  кірмейтін нормалар ведмоствалық нормаларға жатады. </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 </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56194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03312" y="273270"/>
            <a:ext cx="8946541" cy="6320570"/>
          </a:xfrm>
        </p:spPr>
        <p:txBody>
          <a:bodyPr>
            <a:normAutofit/>
          </a:bodyPr>
          <a:lstStyle/>
          <a:p>
            <a:pPr marL="0" indent="0">
              <a:buNone/>
            </a:pPr>
            <a:endParaRPr lang="ru-RU" dirty="0"/>
          </a:p>
          <a:p>
            <a:pPr marL="0" indent="0">
              <a:buNone/>
            </a:pPr>
            <a:endParaRPr lang="ru-RU" dirty="0"/>
          </a:p>
        </p:txBody>
      </p:sp>
      <p:sp>
        <p:nvSpPr>
          <p:cNvPr id="4" name="Прямоугольник 3"/>
          <p:cNvSpPr/>
          <p:nvPr/>
        </p:nvSpPr>
        <p:spPr>
          <a:xfrm>
            <a:off x="284480" y="444371"/>
            <a:ext cx="11704320" cy="5355312"/>
          </a:xfrm>
          <a:prstGeom prst="rect">
            <a:avLst/>
          </a:prstGeom>
        </p:spPr>
        <p:txBody>
          <a:bodyPr wrap="square">
            <a:spAutoFit/>
          </a:bodyPr>
          <a:lstStyle/>
          <a:p>
            <a:pPr algn="ctr">
              <a:spcAft>
                <a:spcPts val="0"/>
              </a:spcAft>
            </a:pPr>
            <a:r>
              <a:rPr lang="kk-KZ" b="1" dirty="0">
                <a:latin typeface="Times New Roman" panose="02020603050405020304" pitchFamily="18" charset="0"/>
                <a:ea typeface="Times New Roman" panose="02020603050405020304" pitchFamily="18" charset="0"/>
              </a:rPr>
              <a:t>Негізгі түсініктер және сметалық нормаларға қойылатын талаптар</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Сметалық нормалар:</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құрылыста баға түзудің және сметалық нормалардың негізгі есептеріне сәйкес болуы тиіс;</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әртүрлі ресурстарды, қоршаған ортаны үнемді қолдануды, жобада қойылған тапсырыс берушінің талаптарына сай құрылыстың құнын анықтауға тиіс</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құрылыс техниканың жетістіктерін есепке алуды;</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қолдануға қолайлы, қарапайым болуы тиіс, компьютерлік техниканы кеңінен қолдануға мүмкіншілік беруі тиіс, сметалық құжаттар көлемін төмендетуге мүмкіншілік беруі тиіс.</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Сметалық нормалар – үймереттер мен ғимараттардың құрылысының, қайта құрудың, күрделі жөндеудің, кеңейтудің, техникалық жаңартудың сметалық – нормалық базасын құрайтын іріленген немесе элементтік сметалық нормалар, бағалар мен құндар негізінде сметалық құнын анықтаудың тәртібін қосатын кешеннің жалпы аталуы.</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Сметалық нормалар берушінің бекітілген жобасы бойынша  объектінің құрылысын жасау мақсатымен құрылыс, жинақтау жұмыстарының, құрылыс материалдардың, жабдықтардың шығындарының  құрылымын анықтауға тағайындалған.</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Сметалық нормалардың функциялық тағайындалуы – жұмыстың сәйкес түрін орындауға қажетті нормалық ресурстар шамасын анықтау, оны құнды көрсеткіштерге болашақ айналдыруға негіз болу.</a:t>
            </a:r>
            <a:endParaRPr lang="ru-RU" sz="1600" dirty="0">
              <a:latin typeface="Times New Roman" panose="02020603050405020304" pitchFamily="18" charset="0"/>
              <a:ea typeface="Times New Roman" panose="02020603050405020304" pitchFamily="18" charset="0"/>
            </a:endParaRPr>
          </a:p>
          <a:p>
            <a:pPr algn="just">
              <a:spcAft>
                <a:spcPts val="0"/>
              </a:spcAft>
            </a:pPr>
            <a:r>
              <a:rPr lang="kk-KZ" dirty="0">
                <a:latin typeface="Times New Roman" panose="02020603050405020304" pitchFamily="18" charset="0"/>
                <a:ea typeface="Times New Roman" panose="02020603050405020304" pitchFamily="18" charset="0"/>
              </a:rPr>
              <a:t>Сметалық нормаларда жұмыстардың сыртқы  факторлармен әсер етілмеген норма  жағдайларда орындалуы қарастырылған.</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09929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101600" y="213360"/>
            <a:ext cx="12090400" cy="6644639"/>
          </a:xfrm>
        </p:spPr>
        <p:txBody>
          <a:bodyPr>
            <a:normAutofit fontScale="85000" lnSpcReduction="20000"/>
          </a:bodyPr>
          <a:lstStyle/>
          <a:p>
            <a:pPr marL="0" indent="0">
              <a:buNone/>
            </a:pPr>
            <a:r>
              <a:rPr lang="ru-RU" dirty="0" smtClean="0"/>
              <a:t>          </a:t>
            </a:r>
            <a:r>
              <a:rPr lang="ru-RU" dirty="0" err="1" smtClean="0"/>
              <a:t>Сметалық</a:t>
            </a:r>
            <a:r>
              <a:rPr lang="ru-RU" dirty="0" smtClean="0"/>
              <a:t> </a:t>
            </a:r>
            <a:r>
              <a:rPr lang="ru-RU" dirty="0" err="1"/>
              <a:t>нормалар</a:t>
            </a:r>
            <a:r>
              <a:rPr lang="ru-RU" dirty="0"/>
              <a:t> </a:t>
            </a:r>
            <a:r>
              <a:rPr lang="ru-RU" dirty="0" err="1" smtClean="0"/>
              <a:t>жүйесі</a:t>
            </a:r>
            <a:endParaRPr lang="ru-RU" dirty="0"/>
          </a:p>
          <a:p>
            <a:pPr marL="0" indent="0">
              <a:buNone/>
            </a:pPr>
            <a:r>
              <a:rPr lang="ru-RU" dirty="0" err="1"/>
              <a:t>Элементтік</a:t>
            </a:r>
            <a:r>
              <a:rPr lang="ru-RU" dirty="0"/>
              <a:t>  </a:t>
            </a:r>
            <a:r>
              <a:rPr lang="ru-RU" dirty="0" err="1"/>
              <a:t>сметалық</a:t>
            </a:r>
            <a:r>
              <a:rPr lang="ru-RU" dirty="0"/>
              <a:t> </a:t>
            </a:r>
            <a:r>
              <a:rPr lang="ru-RU" dirty="0" err="1"/>
              <a:t>нормалар</a:t>
            </a:r>
            <a:r>
              <a:rPr lang="ru-RU" dirty="0"/>
              <a:t> </a:t>
            </a:r>
            <a:r>
              <a:rPr lang="ru-RU" dirty="0" err="1"/>
              <a:t>әртүрлі</a:t>
            </a:r>
            <a:r>
              <a:rPr lang="ru-RU" dirty="0"/>
              <a:t>  </a:t>
            </a:r>
            <a:r>
              <a:rPr lang="ru-RU" dirty="0" err="1"/>
              <a:t>құрылыс</a:t>
            </a:r>
            <a:r>
              <a:rPr lang="ru-RU" dirty="0"/>
              <a:t> </a:t>
            </a:r>
            <a:r>
              <a:rPr lang="ru-RU" dirty="0" err="1"/>
              <a:t>конструкциялар</a:t>
            </a:r>
            <a:r>
              <a:rPr lang="ru-RU" dirty="0"/>
              <a:t> мен </a:t>
            </a:r>
            <a:r>
              <a:rPr lang="ru-RU" dirty="0" err="1"/>
              <a:t>түрлеріне</a:t>
            </a:r>
            <a:r>
              <a:rPr lang="ru-RU" dirty="0"/>
              <a:t> </a:t>
            </a:r>
            <a:r>
              <a:rPr lang="ru-RU" dirty="0" err="1"/>
              <a:t>бағаларды</a:t>
            </a:r>
            <a:r>
              <a:rPr lang="ru-RU" dirty="0"/>
              <a:t>  </a:t>
            </a:r>
            <a:r>
              <a:rPr lang="ru-RU" dirty="0" err="1"/>
              <a:t>өңдеуге</a:t>
            </a:r>
            <a:r>
              <a:rPr lang="ru-RU" dirty="0"/>
              <a:t> </a:t>
            </a:r>
            <a:r>
              <a:rPr lang="ru-RU" dirty="0" err="1"/>
              <a:t>арналған</a:t>
            </a:r>
            <a:r>
              <a:rPr lang="ru-RU" dirty="0"/>
              <a:t> </a:t>
            </a:r>
            <a:r>
              <a:rPr lang="ru-RU" dirty="0" err="1"/>
              <a:t>бастапқы</a:t>
            </a:r>
            <a:r>
              <a:rPr lang="ru-RU" dirty="0"/>
              <a:t>  </a:t>
            </a:r>
            <a:r>
              <a:rPr lang="ru-RU" dirty="0" err="1"/>
              <a:t>сметалық</a:t>
            </a:r>
            <a:r>
              <a:rPr lang="ru-RU" dirty="0"/>
              <a:t> </a:t>
            </a:r>
            <a:r>
              <a:rPr lang="ru-RU" dirty="0" err="1"/>
              <a:t>мөлшерлер</a:t>
            </a:r>
            <a:r>
              <a:rPr lang="ru-RU" dirty="0"/>
              <a:t> </a:t>
            </a:r>
            <a:r>
              <a:rPr lang="ru-RU" dirty="0" err="1"/>
              <a:t>болып</a:t>
            </a:r>
            <a:r>
              <a:rPr lang="ru-RU" dirty="0"/>
              <a:t> </a:t>
            </a:r>
            <a:r>
              <a:rPr lang="ru-RU" dirty="0" err="1"/>
              <a:t>табылады</a:t>
            </a:r>
            <a:r>
              <a:rPr lang="ru-RU" dirty="0"/>
              <a:t>. </a:t>
            </a:r>
            <a:r>
              <a:rPr lang="ru-RU" dirty="0" err="1"/>
              <a:t>Олар</a:t>
            </a:r>
            <a:r>
              <a:rPr lang="ru-RU" dirty="0"/>
              <a:t> </a:t>
            </a:r>
            <a:r>
              <a:rPr lang="ru-RU" dirty="0" err="1"/>
              <a:t>өзінің</a:t>
            </a:r>
            <a:r>
              <a:rPr lang="ru-RU" dirty="0"/>
              <a:t> </a:t>
            </a:r>
            <a:r>
              <a:rPr lang="ru-RU" dirty="0" err="1"/>
              <a:t>құрамында</a:t>
            </a:r>
            <a:r>
              <a:rPr lang="ru-RU" dirty="0"/>
              <a:t> </a:t>
            </a:r>
            <a:r>
              <a:rPr lang="ru-RU" dirty="0" err="1"/>
              <a:t>еңбек</a:t>
            </a:r>
            <a:r>
              <a:rPr lang="ru-RU" dirty="0"/>
              <a:t> </a:t>
            </a:r>
            <a:r>
              <a:rPr lang="ru-RU" dirty="0" err="1"/>
              <a:t>шығындар</a:t>
            </a:r>
            <a:r>
              <a:rPr lang="ru-RU" dirty="0"/>
              <a:t> мен </a:t>
            </a:r>
            <a:r>
              <a:rPr lang="ru-RU" dirty="0" err="1"/>
              <a:t>жұмысшылардың</a:t>
            </a:r>
            <a:r>
              <a:rPr lang="ru-RU" dirty="0"/>
              <a:t>  </a:t>
            </a:r>
            <a:r>
              <a:rPr lang="ru-RU" dirty="0" err="1"/>
              <a:t>еңбекақы</a:t>
            </a:r>
            <a:r>
              <a:rPr lang="ru-RU" dirty="0"/>
              <a:t>, </a:t>
            </a:r>
            <a:r>
              <a:rPr lang="ru-RU" dirty="0" err="1"/>
              <a:t>құрылыс</a:t>
            </a:r>
            <a:r>
              <a:rPr lang="ru-RU" dirty="0"/>
              <a:t> </a:t>
            </a:r>
            <a:r>
              <a:rPr lang="ru-RU" dirty="0" err="1"/>
              <a:t>машиналарды</a:t>
            </a:r>
            <a:r>
              <a:rPr lang="ru-RU" dirty="0"/>
              <a:t> </a:t>
            </a:r>
            <a:r>
              <a:rPr lang="ru-RU" dirty="0" err="1"/>
              <a:t>пайдаланудың</a:t>
            </a:r>
            <a:r>
              <a:rPr lang="ru-RU" dirty="0"/>
              <a:t>  </a:t>
            </a:r>
            <a:r>
              <a:rPr lang="ru-RU" dirty="0" err="1"/>
              <a:t>шығындар</a:t>
            </a:r>
            <a:r>
              <a:rPr lang="ru-RU" dirty="0"/>
              <a:t> </a:t>
            </a:r>
            <a:r>
              <a:rPr lang="ru-RU" dirty="0" err="1"/>
              <a:t>және</a:t>
            </a:r>
            <a:r>
              <a:rPr lang="ru-RU" dirty="0"/>
              <a:t>  де </a:t>
            </a:r>
            <a:r>
              <a:rPr lang="ru-RU" dirty="0" err="1"/>
              <a:t>материалдық</a:t>
            </a:r>
            <a:r>
              <a:rPr lang="ru-RU" dirty="0"/>
              <a:t> </a:t>
            </a:r>
            <a:r>
              <a:rPr lang="ru-RU" dirty="0" err="1"/>
              <a:t>ресурстар</a:t>
            </a:r>
            <a:r>
              <a:rPr lang="ru-RU" dirty="0"/>
              <a:t> </a:t>
            </a:r>
            <a:r>
              <a:rPr lang="ru-RU" dirty="0" err="1"/>
              <a:t>шығындар</a:t>
            </a:r>
            <a:r>
              <a:rPr lang="ru-RU" dirty="0"/>
              <a:t> </a:t>
            </a:r>
            <a:r>
              <a:rPr lang="ru-RU" dirty="0" err="1"/>
              <a:t>көрсеткіштерін</a:t>
            </a:r>
            <a:r>
              <a:rPr lang="ru-RU" dirty="0"/>
              <a:t> </a:t>
            </a:r>
            <a:r>
              <a:rPr lang="ru-RU" dirty="0" err="1"/>
              <a:t>дифференция</a:t>
            </a:r>
            <a:r>
              <a:rPr lang="ru-RU" dirty="0"/>
              <a:t> </a:t>
            </a:r>
            <a:r>
              <a:rPr lang="ru-RU" dirty="0" err="1"/>
              <a:t>түрінде</a:t>
            </a:r>
            <a:r>
              <a:rPr lang="ru-RU" dirty="0"/>
              <a:t> </a:t>
            </a:r>
            <a:r>
              <a:rPr lang="ru-RU" dirty="0" err="1"/>
              <a:t>көрсетеді</a:t>
            </a:r>
            <a:r>
              <a:rPr lang="ru-RU" dirty="0"/>
              <a:t>. </a:t>
            </a:r>
            <a:r>
              <a:rPr lang="ru-RU" dirty="0" err="1"/>
              <a:t>Элементтік</a:t>
            </a:r>
            <a:r>
              <a:rPr lang="ru-RU" dirty="0"/>
              <a:t> </a:t>
            </a:r>
            <a:r>
              <a:rPr lang="ru-RU" dirty="0" err="1"/>
              <a:t>сметалық</a:t>
            </a:r>
            <a:r>
              <a:rPr lang="ru-RU" dirty="0"/>
              <a:t>  </a:t>
            </a:r>
            <a:r>
              <a:rPr lang="ru-RU" dirty="0" err="1"/>
              <a:t>нормалар</a:t>
            </a:r>
            <a:r>
              <a:rPr lang="ru-RU" dirty="0"/>
              <a:t> </a:t>
            </a:r>
            <a:r>
              <a:rPr lang="ru-RU" dirty="0" err="1"/>
              <a:t>құрамында</a:t>
            </a:r>
            <a:r>
              <a:rPr lang="ru-RU" dirty="0"/>
              <a:t> </a:t>
            </a:r>
            <a:r>
              <a:rPr lang="ru-RU" dirty="0" err="1"/>
              <a:t>көрсетілген</a:t>
            </a:r>
            <a:r>
              <a:rPr lang="ru-RU" dirty="0"/>
              <a:t> </a:t>
            </a:r>
            <a:r>
              <a:rPr lang="ru-RU" dirty="0" err="1"/>
              <a:t>ресурстар</a:t>
            </a:r>
            <a:r>
              <a:rPr lang="ru-RU" dirty="0"/>
              <a:t> </a:t>
            </a:r>
            <a:r>
              <a:rPr lang="ru-RU" dirty="0" err="1"/>
              <a:t>қажеттілігін</a:t>
            </a:r>
            <a:r>
              <a:rPr lang="ru-RU" dirty="0"/>
              <a:t> </a:t>
            </a:r>
            <a:r>
              <a:rPr lang="ru-RU" dirty="0" err="1"/>
              <a:t>мыналар</a:t>
            </a:r>
            <a:r>
              <a:rPr lang="ru-RU" dirty="0"/>
              <a:t> </a:t>
            </a:r>
            <a:r>
              <a:rPr lang="ru-RU" dirty="0" err="1"/>
              <a:t>негізінде</a:t>
            </a:r>
            <a:r>
              <a:rPr lang="ru-RU" dirty="0"/>
              <a:t>  </a:t>
            </a:r>
            <a:r>
              <a:rPr lang="ru-RU" dirty="0" err="1"/>
              <a:t>анықтау</a:t>
            </a:r>
            <a:r>
              <a:rPr lang="ru-RU" dirty="0"/>
              <a:t> </a:t>
            </a:r>
            <a:r>
              <a:rPr lang="ru-RU" dirty="0" err="1"/>
              <a:t>қажет</a:t>
            </a:r>
            <a:r>
              <a:rPr lang="ru-RU" dirty="0"/>
              <a:t>:</a:t>
            </a:r>
          </a:p>
          <a:p>
            <a:r>
              <a:rPr lang="ru-RU" dirty="0" err="1" smtClean="0"/>
              <a:t>еңбек</a:t>
            </a:r>
            <a:r>
              <a:rPr lang="ru-RU" dirty="0" smtClean="0"/>
              <a:t> </a:t>
            </a:r>
            <a:r>
              <a:rPr lang="ru-RU" dirty="0" err="1"/>
              <a:t>шығындары</a:t>
            </a:r>
            <a:r>
              <a:rPr lang="ru-RU" dirty="0"/>
              <a:t> </a:t>
            </a:r>
            <a:r>
              <a:rPr lang="ru-RU" dirty="0" err="1"/>
              <a:t>бойынша</a:t>
            </a:r>
            <a:r>
              <a:rPr lang="ru-RU" dirty="0"/>
              <a:t> </a:t>
            </a:r>
            <a:r>
              <a:rPr lang="ru-RU" dirty="0" err="1"/>
              <a:t>құрылыс</a:t>
            </a:r>
            <a:r>
              <a:rPr lang="ru-RU" dirty="0"/>
              <a:t>, </a:t>
            </a:r>
            <a:r>
              <a:rPr lang="ru-RU" dirty="0" err="1"/>
              <a:t>жинақтау</a:t>
            </a:r>
            <a:r>
              <a:rPr lang="ru-RU" dirty="0"/>
              <a:t>, </a:t>
            </a:r>
            <a:r>
              <a:rPr lang="ru-RU" dirty="0" err="1"/>
              <a:t>жөндеу</a:t>
            </a:r>
            <a:r>
              <a:rPr lang="ru-RU" dirty="0"/>
              <a:t> – </a:t>
            </a:r>
            <a:r>
              <a:rPr lang="ru-RU" dirty="0" err="1"/>
              <a:t>құрылыс</a:t>
            </a:r>
            <a:r>
              <a:rPr lang="ru-RU" dirty="0"/>
              <a:t> </a:t>
            </a:r>
            <a:r>
              <a:rPr lang="ru-RU" dirty="0" err="1"/>
              <a:t>жұмыстарына</a:t>
            </a:r>
            <a:r>
              <a:rPr lang="ru-RU" dirty="0"/>
              <a:t> </a:t>
            </a:r>
            <a:r>
              <a:rPr lang="ru-RU" dirty="0" err="1"/>
              <a:t>бірлік</a:t>
            </a:r>
            <a:r>
              <a:rPr lang="ru-RU" dirty="0"/>
              <a:t> </a:t>
            </a:r>
            <a:r>
              <a:rPr lang="ru-RU" dirty="0" err="1"/>
              <a:t>нормалар</a:t>
            </a:r>
            <a:r>
              <a:rPr lang="ru-RU" dirty="0"/>
              <a:t> мен </a:t>
            </a:r>
            <a:r>
              <a:rPr lang="ru-RU" dirty="0" err="1"/>
              <a:t>бағалар</a:t>
            </a:r>
            <a:r>
              <a:rPr lang="ru-RU" dirty="0"/>
              <a:t> </a:t>
            </a:r>
            <a:r>
              <a:rPr lang="ru-RU" dirty="0" err="1"/>
              <a:t>негізінде</a:t>
            </a:r>
            <a:r>
              <a:rPr lang="ru-RU" dirty="0"/>
              <a:t>;</a:t>
            </a:r>
          </a:p>
          <a:p>
            <a:r>
              <a:rPr lang="ru-RU" dirty="0" err="1"/>
              <a:t>құрылыс</a:t>
            </a:r>
            <a:r>
              <a:rPr lang="ru-RU" dirty="0"/>
              <a:t> </a:t>
            </a:r>
            <a:r>
              <a:rPr lang="ru-RU" dirty="0" err="1"/>
              <a:t>машиналарды</a:t>
            </a:r>
            <a:r>
              <a:rPr lang="ru-RU" dirty="0"/>
              <a:t> </a:t>
            </a:r>
            <a:r>
              <a:rPr lang="ru-RU" dirty="0" err="1"/>
              <a:t>пайдалану</a:t>
            </a:r>
            <a:r>
              <a:rPr lang="ru-RU" dirty="0"/>
              <a:t> </a:t>
            </a:r>
            <a:r>
              <a:rPr lang="ru-RU" dirty="0" err="1"/>
              <a:t>бойынша</a:t>
            </a:r>
            <a:r>
              <a:rPr lang="ru-RU" dirty="0"/>
              <a:t> </a:t>
            </a:r>
            <a:r>
              <a:rPr lang="ru-RU" dirty="0" err="1"/>
              <a:t>өндірістік</a:t>
            </a:r>
            <a:r>
              <a:rPr lang="ru-RU" dirty="0"/>
              <a:t>  </a:t>
            </a:r>
            <a:r>
              <a:rPr lang="ru-RU" dirty="0" err="1"/>
              <a:t>нормалар</a:t>
            </a:r>
            <a:r>
              <a:rPr lang="ru-RU" dirty="0"/>
              <a:t> </a:t>
            </a:r>
            <a:r>
              <a:rPr lang="ru-RU" dirty="0" err="1"/>
              <a:t>негізінде</a:t>
            </a:r>
            <a:r>
              <a:rPr lang="ru-RU" dirty="0"/>
              <a:t>.</a:t>
            </a:r>
          </a:p>
          <a:p>
            <a:r>
              <a:rPr lang="ru-RU" dirty="0" err="1"/>
              <a:t>Құрылыстағы</a:t>
            </a:r>
            <a:r>
              <a:rPr lang="ru-RU" dirty="0"/>
              <a:t> </a:t>
            </a:r>
            <a:r>
              <a:rPr lang="ru-RU" dirty="0" err="1"/>
              <a:t>баға</a:t>
            </a:r>
            <a:r>
              <a:rPr lang="ru-RU" dirty="0"/>
              <a:t> </a:t>
            </a:r>
            <a:r>
              <a:rPr lang="ru-RU" dirty="0" err="1"/>
              <a:t>құраудың</a:t>
            </a:r>
            <a:r>
              <a:rPr lang="ru-RU" dirty="0"/>
              <a:t> </a:t>
            </a:r>
            <a:r>
              <a:rPr lang="ru-RU" dirty="0" err="1"/>
              <a:t>нормативтік</a:t>
            </a:r>
            <a:r>
              <a:rPr lang="ru-RU" dirty="0"/>
              <a:t> </a:t>
            </a:r>
            <a:r>
              <a:rPr lang="ru-RU" dirty="0" err="1"/>
              <a:t>базасы</a:t>
            </a:r>
            <a:r>
              <a:rPr lang="ru-RU" dirty="0"/>
              <a:t> </a:t>
            </a:r>
            <a:r>
              <a:rPr lang="ru-RU" dirty="0" err="1"/>
              <a:t>өзімен</a:t>
            </a:r>
            <a:r>
              <a:rPr lang="ru-RU" dirty="0"/>
              <a:t> </a:t>
            </a:r>
            <a:r>
              <a:rPr lang="ru-RU" dirty="0" err="1"/>
              <a:t>бірге</a:t>
            </a:r>
            <a:r>
              <a:rPr lang="ru-RU" dirty="0"/>
              <a:t> </a:t>
            </a:r>
            <a:r>
              <a:rPr lang="ru-RU" dirty="0" err="1"/>
              <a:t>өлшеуіштері</a:t>
            </a:r>
            <a:r>
              <a:rPr lang="ru-RU" dirty="0"/>
              <a:t>, </a:t>
            </a:r>
            <a:r>
              <a:rPr lang="ru-RU" dirty="0" err="1"/>
              <a:t>қолданылуы</a:t>
            </a:r>
            <a:r>
              <a:rPr lang="ru-RU" dirty="0"/>
              <a:t>, </a:t>
            </a:r>
            <a:r>
              <a:rPr lang="ru-RU" dirty="0" err="1"/>
              <a:t>ірілендіру</a:t>
            </a:r>
            <a:r>
              <a:rPr lang="ru-RU" dirty="0"/>
              <a:t> </a:t>
            </a:r>
            <a:r>
              <a:rPr lang="ru-RU" dirty="0" err="1"/>
              <a:t>дәрежесі</a:t>
            </a:r>
            <a:r>
              <a:rPr lang="ru-RU" dirty="0"/>
              <a:t> </a:t>
            </a:r>
            <a:r>
              <a:rPr lang="ru-RU" dirty="0" err="1"/>
              <a:t>және</a:t>
            </a:r>
            <a:r>
              <a:rPr lang="ru-RU" dirty="0"/>
              <a:t> </a:t>
            </a:r>
            <a:r>
              <a:rPr lang="ru-RU" dirty="0" err="1"/>
              <a:t>бағытталуы</a:t>
            </a:r>
            <a:r>
              <a:rPr lang="ru-RU" dirty="0"/>
              <a:t> </a:t>
            </a:r>
            <a:r>
              <a:rPr lang="ru-RU" dirty="0" err="1"/>
              <a:t>бойынша</a:t>
            </a:r>
            <a:r>
              <a:rPr lang="ru-RU" dirty="0"/>
              <a:t> </a:t>
            </a:r>
            <a:r>
              <a:rPr lang="ru-RU" dirty="0" err="1"/>
              <a:t>ажыратылатын</a:t>
            </a:r>
            <a:r>
              <a:rPr lang="ru-RU" dirty="0"/>
              <a:t> </a:t>
            </a:r>
            <a:r>
              <a:rPr lang="ru-RU" dirty="0" err="1"/>
              <a:t>нормалар</a:t>
            </a:r>
            <a:r>
              <a:rPr lang="ru-RU" dirty="0"/>
              <a:t> мен </a:t>
            </a:r>
            <a:r>
              <a:rPr lang="ru-RU" dirty="0" err="1"/>
              <a:t>бағалардың</a:t>
            </a:r>
            <a:r>
              <a:rPr lang="ru-RU" dirty="0"/>
              <a:t>, </a:t>
            </a:r>
            <a:r>
              <a:rPr lang="ru-RU" dirty="0" err="1"/>
              <a:t>сметалық</a:t>
            </a:r>
            <a:r>
              <a:rPr lang="ru-RU" dirty="0"/>
              <a:t> </a:t>
            </a:r>
            <a:r>
              <a:rPr lang="ru-RU" dirty="0" err="1"/>
              <a:t>нормативтердің</a:t>
            </a:r>
            <a:r>
              <a:rPr lang="ru-RU" dirty="0"/>
              <a:t> </a:t>
            </a:r>
            <a:r>
              <a:rPr lang="ru-RU" dirty="0" err="1"/>
              <a:t>күрделі</a:t>
            </a:r>
            <a:r>
              <a:rPr lang="ru-RU" dirty="0"/>
              <a:t> </a:t>
            </a:r>
            <a:r>
              <a:rPr lang="ru-RU" dirty="0" err="1"/>
              <a:t>жүйесін</a:t>
            </a:r>
            <a:r>
              <a:rPr lang="ru-RU" dirty="0"/>
              <a:t> </a:t>
            </a:r>
            <a:r>
              <a:rPr lang="ru-RU" dirty="0" err="1"/>
              <a:t>көрсетеді</a:t>
            </a:r>
            <a:r>
              <a:rPr lang="ru-RU" dirty="0"/>
              <a:t>.</a:t>
            </a:r>
          </a:p>
          <a:p>
            <a:r>
              <a:rPr lang="ru-RU" dirty="0"/>
              <a:t>	</a:t>
            </a:r>
            <a:r>
              <a:rPr lang="ru-RU" dirty="0" err="1"/>
              <a:t>Бір</a:t>
            </a:r>
            <a:r>
              <a:rPr lang="ru-RU" dirty="0"/>
              <a:t> </a:t>
            </a:r>
            <a:r>
              <a:rPr lang="ru-RU" dirty="0" err="1"/>
              <a:t>мөлшерлік</a:t>
            </a:r>
            <a:r>
              <a:rPr lang="ru-RU" dirty="0"/>
              <a:t> </a:t>
            </a:r>
            <a:r>
              <a:rPr lang="ru-RU" dirty="0" err="1"/>
              <a:t>бірлікпен</a:t>
            </a:r>
            <a:r>
              <a:rPr lang="ru-RU" dirty="0"/>
              <a:t> (</a:t>
            </a:r>
            <a:r>
              <a:rPr lang="ru-RU" dirty="0" err="1"/>
              <a:t>жұмыс</a:t>
            </a:r>
            <a:r>
              <a:rPr lang="ru-RU" dirty="0"/>
              <a:t> </a:t>
            </a:r>
            <a:r>
              <a:rPr lang="ru-RU" dirty="0" err="1"/>
              <a:t>көлемі</a:t>
            </a:r>
            <a:r>
              <a:rPr lang="ru-RU" dirty="0"/>
              <a:t>, </a:t>
            </a:r>
            <a:r>
              <a:rPr lang="ru-RU" dirty="0" err="1"/>
              <a:t>конструктивтік</a:t>
            </a:r>
            <a:r>
              <a:rPr lang="ru-RU" dirty="0"/>
              <a:t> элемент, </a:t>
            </a:r>
            <a:r>
              <a:rPr lang="ru-RU" dirty="0" err="1"/>
              <a:t>технологиялық</a:t>
            </a:r>
            <a:r>
              <a:rPr lang="ru-RU" dirty="0"/>
              <a:t> </a:t>
            </a:r>
            <a:r>
              <a:rPr lang="ru-RU" dirty="0" err="1"/>
              <a:t>операциялар</a:t>
            </a:r>
            <a:r>
              <a:rPr lang="ru-RU" dirty="0"/>
              <a:t> </a:t>
            </a:r>
            <a:r>
              <a:rPr lang="ru-RU" dirty="0" err="1"/>
              <a:t>және</a:t>
            </a:r>
            <a:r>
              <a:rPr lang="ru-RU" dirty="0"/>
              <a:t> </a:t>
            </a:r>
            <a:r>
              <a:rPr lang="ru-RU" dirty="0" err="1"/>
              <a:t>т.б</a:t>
            </a:r>
            <a:r>
              <a:rPr lang="ru-RU" dirty="0"/>
              <a:t>) </a:t>
            </a:r>
            <a:r>
              <a:rPr lang="ru-RU" dirty="0" err="1"/>
              <a:t>келетін</a:t>
            </a:r>
            <a:r>
              <a:rPr lang="ru-RU" dirty="0"/>
              <a:t> </a:t>
            </a:r>
            <a:r>
              <a:rPr lang="ru-RU" dirty="0" err="1"/>
              <a:t>ресурстардың</a:t>
            </a:r>
            <a:r>
              <a:rPr lang="ru-RU" dirty="0"/>
              <a:t> </a:t>
            </a:r>
            <a:r>
              <a:rPr lang="ru-RU" dirty="0" err="1"/>
              <a:t>мүмкіндігінше</a:t>
            </a:r>
            <a:r>
              <a:rPr lang="ru-RU" dirty="0"/>
              <a:t> </a:t>
            </a:r>
            <a:r>
              <a:rPr lang="ru-RU" dirty="0" err="1"/>
              <a:t>етілген</a:t>
            </a:r>
            <a:r>
              <a:rPr lang="ru-RU" dirty="0"/>
              <a:t> </a:t>
            </a:r>
            <a:r>
              <a:rPr lang="ru-RU" dirty="0" err="1"/>
              <a:t>максималды</a:t>
            </a:r>
            <a:r>
              <a:rPr lang="ru-RU" dirty="0"/>
              <a:t> </a:t>
            </a:r>
            <a:r>
              <a:rPr lang="ru-RU" dirty="0" err="1"/>
              <a:t>мөлшері-норманы</a:t>
            </a:r>
            <a:r>
              <a:rPr lang="ru-RU" dirty="0"/>
              <a:t> </a:t>
            </a:r>
            <a:r>
              <a:rPr lang="ru-RU" dirty="0" err="1"/>
              <a:t>білдіреді</a:t>
            </a:r>
            <a:r>
              <a:rPr lang="ru-RU" dirty="0"/>
              <a:t>.</a:t>
            </a:r>
          </a:p>
          <a:p>
            <a:r>
              <a:rPr lang="ru-RU" dirty="0" err="1"/>
              <a:t>Жұмысшылардың</a:t>
            </a:r>
            <a:r>
              <a:rPr lang="ru-RU" dirty="0"/>
              <a:t> </a:t>
            </a:r>
            <a:r>
              <a:rPr lang="ru-RU" dirty="0" err="1"/>
              <a:t>жалақысын</a:t>
            </a:r>
            <a:r>
              <a:rPr lang="ru-RU" dirty="0"/>
              <a:t> </a:t>
            </a:r>
            <a:r>
              <a:rPr lang="ru-RU" dirty="0" err="1"/>
              <a:t>анықтайтын</a:t>
            </a:r>
            <a:r>
              <a:rPr lang="ru-RU" dirty="0"/>
              <a:t> </a:t>
            </a:r>
            <a:r>
              <a:rPr lang="ru-RU" dirty="0" err="1"/>
              <a:t>сметалық</a:t>
            </a:r>
            <a:r>
              <a:rPr lang="ru-RU" dirty="0"/>
              <a:t> </a:t>
            </a:r>
            <a:r>
              <a:rPr lang="ru-RU" dirty="0" err="1"/>
              <a:t>шығындарының</a:t>
            </a:r>
            <a:r>
              <a:rPr lang="ru-RU" dirty="0"/>
              <a:t> </a:t>
            </a:r>
            <a:r>
              <a:rPr lang="ru-RU" dirty="0" err="1"/>
              <a:t>нормалары</a:t>
            </a:r>
            <a:r>
              <a:rPr lang="ru-RU" dirty="0"/>
              <a:t>;</a:t>
            </a:r>
          </a:p>
          <a:p>
            <a:r>
              <a:rPr lang="ru-RU" dirty="0" err="1"/>
              <a:t>Материалдық</a:t>
            </a:r>
            <a:r>
              <a:rPr lang="ru-RU" dirty="0"/>
              <a:t> </a:t>
            </a:r>
            <a:r>
              <a:rPr lang="ru-RU" dirty="0" err="1"/>
              <a:t>ресурстардың</a:t>
            </a:r>
            <a:r>
              <a:rPr lang="ru-RU" dirty="0"/>
              <a:t> </a:t>
            </a:r>
            <a:r>
              <a:rPr lang="ru-RU" dirty="0" err="1"/>
              <a:t>сметалық</a:t>
            </a:r>
            <a:r>
              <a:rPr lang="ru-RU" dirty="0"/>
              <a:t> </a:t>
            </a:r>
            <a:r>
              <a:rPr lang="ru-RU" dirty="0" err="1"/>
              <a:t>құнын</a:t>
            </a:r>
            <a:r>
              <a:rPr lang="ru-RU" dirty="0"/>
              <a:t> </a:t>
            </a:r>
            <a:r>
              <a:rPr lang="ru-RU" dirty="0" err="1"/>
              <a:t>анықтау</a:t>
            </a:r>
            <a:r>
              <a:rPr lang="ru-RU" dirty="0"/>
              <a:t> </a:t>
            </a:r>
            <a:r>
              <a:rPr lang="ru-RU" dirty="0" err="1"/>
              <a:t>үшін</a:t>
            </a:r>
            <a:r>
              <a:rPr lang="ru-RU" dirty="0"/>
              <a:t> </a:t>
            </a:r>
            <a:r>
              <a:rPr lang="ru-RU" dirty="0" err="1"/>
              <a:t>нормалар</a:t>
            </a:r>
            <a:r>
              <a:rPr lang="ru-RU" dirty="0"/>
              <a:t> мен </a:t>
            </a:r>
            <a:r>
              <a:rPr lang="ru-RU" dirty="0" err="1"/>
              <a:t>нормативтер</a:t>
            </a:r>
            <a:r>
              <a:rPr lang="ru-RU" dirty="0"/>
              <a:t>;</a:t>
            </a:r>
          </a:p>
          <a:p>
            <a:r>
              <a:rPr lang="ru-RU" dirty="0" err="1"/>
              <a:t>Құрылыс</a:t>
            </a:r>
            <a:r>
              <a:rPr lang="ru-RU" dirty="0"/>
              <a:t> </a:t>
            </a:r>
            <a:r>
              <a:rPr lang="ru-RU" dirty="0" err="1"/>
              <a:t>машиналар</a:t>
            </a:r>
            <a:r>
              <a:rPr lang="ru-RU" dirty="0"/>
              <a:t> </a:t>
            </a:r>
            <a:r>
              <a:rPr lang="ru-RU" dirty="0" err="1"/>
              <a:t>жұмысының</a:t>
            </a:r>
            <a:r>
              <a:rPr lang="ru-RU" dirty="0"/>
              <a:t> </a:t>
            </a:r>
            <a:r>
              <a:rPr lang="ru-RU" dirty="0" err="1"/>
              <a:t>сметалық</a:t>
            </a:r>
            <a:r>
              <a:rPr lang="ru-RU" dirty="0"/>
              <a:t> </a:t>
            </a:r>
            <a:r>
              <a:rPr lang="ru-RU" dirty="0" err="1"/>
              <a:t>құнын</a:t>
            </a:r>
            <a:r>
              <a:rPr lang="ru-RU" dirty="0"/>
              <a:t> </a:t>
            </a:r>
            <a:r>
              <a:rPr lang="ru-RU" dirty="0" err="1"/>
              <a:t>анықтау</a:t>
            </a:r>
            <a:r>
              <a:rPr lang="ru-RU" dirty="0"/>
              <a:t> </a:t>
            </a:r>
            <a:r>
              <a:rPr lang="ru-RU" dirty="0" err="1"/>
              <a:t>үшін</a:t>
            </a:r>
            <a:r>
              <a:rPr lang="ru-RU" dirty="0"/>
              <a:t> </a:t>
            </a:r>
            <a:r>
              <a:rPr lang="ru-RU" dirty="0" err="1"/>
              <a:t>белгіленген</a:t>
            </a:r>
            <a:r>
              <a:rPr lang="ru-RU" dirty="0"/>
              <a:t> </a:t>
            </a:r>
            <a:r>
              <a:rPr lang="ru-RU" dirty="0" err="1"/>
              <a:t>нормативтер</a:t>
            </a:r>
            <a:r>
              <a:rPr lang="ru-RU" dirty="0"/>
              <a:t>;</a:t>
            </a:r>
          </a:p>
          <a:p>
            <a:r>
              <a:rPr lang="ru-RU" dirty="0" err="1"/>
              <a:t>Сметалық</a:t>
            </a:r>
            <a:r>
              <a:rPr lang="ru-RU" dirty="0"/>
              <a:t> </a:t>
            </a:r>
            <a:r>
              <a:rPr lang="ru-RU" dirty="0" err="1"/>
              <a:t>нормалар</a:t>
            </a:r>
            <a:r>
              <a:rPr lang="ru-RU" dirty="0"/>
              <a:t> мен </a:t>
            </a:r>
            <a:r>
              <a:rPr lang="ru-RU" dirty="0" err="1"/>
              <a:t>нормативтердің</a:t>
            </a:r>
            <a:r>
              <a:rPr lang="ru-RU" dirty="0"/>
              <a:t> </a:t>
            </a:r>
            <a:r>
              <a:rPr lang="ru-RU" dirty="0" err="1"/>
              <a:t>басқа</a:t>
            </a:r>
            <a:r>
              <a:rPr lang="ru-RU" dirty="0"/>
              <a:t> да </a:t>
            </a:r>
            <a:r>
              <a:rPr lang="ru-RU" dirty="0" err="1"/>
              <a:t>түрлері</a:t>
            </a:r>
            <a:r>
              <a:rPr lang="ru-RU" dirty="0"/>
              <a:t>.</a:t>
            </a:r>
          </a:p>
          <a:p>
            <a:endParaRPr lang="ru-RU" dirty="0"/>
          </a:p>
          <a:p>
            <a:endParaRPr lang="ru-RU" dirty="0"/>
          </a:p>
        </p:txBody>
      </p:sp>
    </p:spTree>
    <p:extLst>
      <p:ext uri="{BB962C8B-B14F-4D97-AF65-F5344CB8AC3E}">
        <p14:creationId xmlns:p14="http://schemas.microsoft.com/office/powerpoint/2010/main" val="2621770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0" y="0"/>
            <a:ext cx="12029440" cy="6857999"/>
          </a:xfrm>
        </p:spPr>
        <p:txBody>
          <a:bodyPr>
            <a:normAutofit fontScale="70000" lnSpcReduction="20000"/>
          </a:bodyPr>
          <a:lstStyle/>
          <a:p>
            <a:r>
              <a:rPr lang="kk-KZ" b="1" dirty="0"/>
              <a:t>2. Сметаны құрастыру бойынша әдістемелік құжаттар</a:t>
            </a:r>
            <a:endParaRPr lang="ru-RU" dirty="0"/>
          </a:p>
          <a:p>
            <a:r>
              <a:rPr lang="kk-KZ" dirty="0"/>
              <a:t> </a:t>
            </a:r>
            <a:endParaRPr lang="ru-RU" dirty="0"/>
          </a:p>
          <a:p>
            <a:r>
              <a:rPr lang="kk-KZ" dirty="0"/>
              <a:t>Сметалық құжаттар ҚМжЕ ҚР 1.02-01-2001 «Кәсіпорындардың, ғимараттардың және имараттардың құрылысына арналған жобалау-смета құжаттамасының жасалу, келісілу, бекітілу тәртібі және құрамы жөніндегі нұсқауға» сәйкес жасалады.</a:t>
            </a:r>
            <a:endParaRPr lang="ru-RU" dirty="0"/>
          </a:p>
          <a:p>
            <a:r>
              <a:rPr lang="kk-KZ" dirty="0"/>
              <a:t>	Осы нұсқау төмендегі тапсырыс берушілердің қолданылуы үшін арналған: мемлекеттік басқару және тексеру органдары, басқа да құқықтық және физикалық адамдарға (соның ішінде шетелдік)-ҚР территориясындағы архитектуралық, қала құрылысы және құрылыс объектілері.</a:t>
            </a:r>
            <a:endParaRPr lang="ru-RU" dirty="0"/>
          </a:p>
          <a:p>
            <a:r>
              <a:rPr lang="kk-KZ" dirty="0"/>
              <a:t>Объектілердің құрылысына арналған жобалық-сметалық құжаттарды өңдеу, ереже бойынша мекемелер, ғимараттар мен үймереттер құрылысына бекітілген инвестиция негіздеулеріне, басқа да жобалық құжаттарға (эскизді жоба, бизнес-жоспар, құрылыстың детальдық жоспарының жобасы т.с.с) негізделе отырып жасалады.</a:t>
            </a:r>
            <a:endParaRPr lang="ru-RU" dirty="0"/>
          </a:p>
          <a:p>
            <a:r>
              <a:rPr lang="kk-KZ" dirty="0"/>
              <a:t>Жобалық-сметалық құжаттар ережеге сай мынадай екі деңгейлерде өңделеді:</a:t>
            </a:r>
            <a:endParaRPr lang="ru-RU" dirty="0"/>
          </a:p>
          <a:p>
            <a:r>
              <a:rPr lang="kk-KZ" dirty="0"/>
              <a:t>ретіне сай бекітілетін жоба;</a:t>
            </a:r>
            <a:endParaRPr lang="ru-RU" dirty="0"/>
          </a:p>
          <a:p>
            <a:r>
              <a:rPr lang="kk-KZ" dirty="0"/>
              <a:t>бекітілетін жобаға негізделіп өңделетін жұмыстық құжат.</a:t>
            </a:r>
            <a:endParaRPr lang="ru-RU" dirty="0"/>
          </a:p>
          <a:p>
            <a:r>
              <a:rPr lang="kk-KZ" dirty="0"/>
              <a:t>Жобаның бас жобалаушысы, ереже бойынша, жобалық сметалық құжаттардың келесі деңгейлерін өңдейді, құрылысы біткен объектіні қабылдауға қатысады және авторлық қадағалау жүргізеді.</a:t>
            </a:r>
            <a:endParaRPr lang="ru-RU" dirty="0"/>
          </a:p>
          <a:p>
            <a:r>
              <a:rPr lang="kk-KZ" dirty="0"/>
              <a:t>Бекітілген жобаға қосымшалар мен өзгерістерді қызығушы ұйымдар немесе мемлекеттік мекемелердің келісімі арқылы бас жобалаушы ендіреді.</a:t>
            </a:r>
            <a:endParaRPr lang="ru-RU" dirty="0"/>
          </a:p>
          <a:p>
            <a:r>
              <a:rPr lang="kk-KZ" dirty="0"/>
              <a:t>Егер де тапсырыс берушіге берілетін сметалық-жоба құжатарының құрамы туралы арнайы ережелер келісімде (контрактіде) көрсетілмесе, оның құрамына технологиялық процестердің, технологиялық конструкциялар мен құрылғылардың, жабдықтардың есебі кірмейді.</a:t>
            </a:r>
            <a:endParaRPr lang="ru-RU" dirty="0"/>
          </a:p>
          <a:p>
            <a:r>
              <a:rPr lang="kk-KZ" dirty="0"/>
              <a:t>	Жобалық-сметалық құжаттың тапсырыс берушісі мен бас жобалаушы өз кезегінде уақтылы жобалық-сметалық құжаттарына жаңа нормативтік құжаттамалардың енуіне байланысты қажетті өзгерістер ендіреді.</a:t>
            </a:r>
            <a:endParaRPr lang="ru-RU" dirty="0"/>
          </a:p>
          <a:p>
            <a:r>
              <a:rPr lang="kk-KZ" dirty="0"/>
              <a:t>	Жобалық-сметалық құжаттарды өңдеу процесінде құрылыс объектісін жобалау кезіндегі патенттер құқықтық қорғау және қолданыстағы заңдылықтарға сәйкес орындалады.</a:t>
            </a:r>
            <a:endParaRPr lang="ru-RU" dirty="0"/>
          </a:p>
        </p:txBody>
      </p:sp>
    </p:spTree>
    <p:extLst>
      <p:ext uri="{BB962C8B-B14F-4D97-AF65-F5344CB8AC3E}">
        <p14:creationId xmlns:p14="http://schemas.microsoft.com/office/powerpoint/2010/main" val="1425812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30895" y="975173"/>
            <a:ext cx="10364452" cy="3424107"/>
          </a:xfrm>
        </p:spPr>
        <p:txBody>
          <a:bodyPr/>
          <a:lstStyle/>
          <a:p>
            <a:r>
              <a:rPr lang="kk-KZ" b="1" dirty="0"/>
              <a:t>Бақылау сұрақтары:</a:t>
            </a:r>
            <a:endParaRPr lang="ru-RU" dirty="0"/>
          </a:p>
          <a:p>
            <a:pPr lvl="0"/>
            <a:r>
              <a:rPr lang="kk-KZ" dirty="0"/>
              <a:t>Баға түзудің мөлшерлеріне қойылатын талаптар</a:t>
            </a:r>
            <a:endParaRPr lang="ru-RU" dirty="0"/>
          </a:p>
          <a:p>
            <a:pPr lvl="0"/>
            <a:r>
              <a:rPr lang="kk-KZ" dirty="0"/>
              <a:t>Баға түзудің мөлшерлерінің құрамы</a:t>
            </a:r>
            <a:endParaRPr lang="ru-RU" dirty="0"/>
          </a:p>
          <a:p>
            <a:pPr lvl="0"/>
            <a:r>
              <a:rPr lang="kk-KZ" dirty="0"/>
              <a:t>Сметалық құжаттарды өңдеуге негіз болатын мөлшерлер</a:t>
            </a:r>
            <a:endParaRPr lang="ru-RU" dirty="0"/>
          </a:p>
          <a:p>
            <a:pPr lvl="0"/>
            <a:r>
              <a:rPr lang="kk-KZ" dirty="0"/>
              <a:t>Сметалық құжаттарды жасауға қойылатын талаптар</a:t>
            </a:r>
            <a:endParaRPr lang="ru-RU" dirty="0"/>
          </a:p>
          <a:p>
            <a:pPr lvl="0"/>
            <a:r>
              <a:rPr lang="kk-KZ" dirty="0"/>
              <a:t>Сметалық құжаттардың құрамы</a:t>
            </a:r>
            <a:endParaRPr lang="ru-RU" dirty="0"/>
          </a:p>
          <a:p>
            <a:r>
              <a:rPr lang="kk-KZ" dirty="0"/>
              <a:t> </a:t>
            </a:r>
            <a:endParaRPr lang="ru-RU" dirty="0"/>
          </a:p>
          <a:p>
            <a:endParaRPr lang="ru-RU" dirty="0"/>
          </a:p>
        </p:txBody>
      </p:sp>
    </p:spTree>
    <p:extLst>
      <p:ext uri="{BB962C8B-B14F-4D97-AF65-F5344CB8AC3E}">
        <p14:creationId xmlns:p14="http://schemas.microsoft.com/office/powerpoint/2010/main" val="240613159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5763</TotalTime>
  <Words>223</Words>
  <Application>Microsoft Office PowerPoint</Application>
  <PresentationFormat>Произвольный</PresentationFormat>
  <Paragraphs>75</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Бумажная</vt:lpstr>
      <vt:lpstr>Лекция №6 Тақырыбы: Баға түзеудің сметалық нормалар мен мөлшерлеу жүйесі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№2 Тақырыбы : Құрылыстың сметалық құны. Құрылыс жинақтау жұмыстарының  сметалық құны</dc:title>
  <dc:creator>Aser</dc:creator>
  <cp:lastModifiedBy>Асем Сагидолдина</cp:lastModifiedBy>
  <cp:revision>11</cp:revision>
  <dcterms:created xsi:type="dcterms:W3CDTF">2019-12-17T18:09:27Z</dcterms:created>
  <dcterms:modified xsi:type="dcterms:W3CDTF">2023-10-16T06:39:33Z</dcterms:modified>
</cp:coreProperties>
</file>